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2"/>
  </p:notesMasterIdLst>
  <p:sldIdLst>
    <p:sldId id="256" r:id="rId4"/>
    <p:sldId id="264" r:id="rId5"/>
    <p:sldId id="265" r:id="rId6"/>
    <p:sldId id="301" r:id="rId7"/>
    <p:sldId id="302" r:id="rId8"/>
    <p:sldId id="303" r:id="rId9"/>
    <p:sldId id="276" r:id="rId10"/>
    <p:sldId id="262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A4B4EA"/>
    <a:srgbClr val="F8B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52941" y="2875671"/>
            <a:ext cx="5220072" cy="1080120"/>
          </a:xfrm>
        </p:spPr>
        <p:txBody>
          <a:bodyPr/>
          <a:lstStyle/>
          <a:p>
            <a:pPr lvl="0"/>
            <a:r>
              <a:rPr lang="ru-RU" altLang="ko-KR" sz="1800" dirty="0" smtClean="0">
                <a:ea typeface="맑은 고딕" pitchFamily="50" charset="-127"/>
              </a:rPr>
              <a:t>Санкт-Петербургское движение добровольцев </a:t>
            </a:r>
          </a:p>
          <a:p>
            <a:pPr lvl="0"/>
            <a:r>
              <a:rPr lang="ru-RU" altLang="ko-KR" sz="1800" dirty="0" smtClean="0">
                <a:ea typeface="맑은 고딕" pitchFamily="50" charset="-127"/>
              </a:rPr>
              <a:t>«Наше будущее в наших руках» </a:t>
            </a:r>
            <a:endParaRPr lang="en-US" altLang="ko-KR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179532" y="2692243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1510"/>
            <a:ext cx="106572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13800" y="1580292"/>
            <a:ext cx="4930200" cy="761608"/>
          </a:xfrm>
        </p:spPr>
        <p:txBody>
          <a:bodyPr/>
          <a:lstStyle/>
          <a:p>
            <a:r>
              <a:rPr lang="ru-RU" altLang="ko-KR" sz="2000" dirty="0" smtClean="0"/>
              <a:t>Мы прошли верификацию организации на сайте добро.ру</a:t>
            </a:r>
            <a:endParaRPr lang="ko-KR" altLang="en-US" sz="2000" dirty="0"/>
          </a:p>
        </p:txBody>
      </p:sp>
      <p:sp>
        <p:nvSpPr>
          <p:cNvPr id="5" name="Freeform 20">
            <a:extLst>
              <a:ext uri="{FF2B5EF4-FFF2-40B4-BE49-F238E27FC236}">
                <a16:creationId xmlns:a16="http://schemas.microsoft.com/office/drawing/2014/main" id="{D1B1CCAF-5AF4-4BDA-98F9-D52C4B432C4E}"/>
              </a:ext>
            </a:extLst>
          </p:cNvPr>
          <p:cNvSpPr/>
          <p:nvPr/>
        </p:nvSpPr>
        <p:spPr>
          <a:xfrm>
            <a:off x="1978960" y="2067694"/>
            <a:ext cx="864848" cy="924292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rgbClr val="F8B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111" y="2573674"/>
            <a:ext cx="4085855" cy="136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Конкурсы добровольческого движения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05055" y="918538"/>
            <a:ext cx="2664296" cy="3548801"/>
            <a:chOff x="496119" y="2533723"/>
            <a:chExt cx="1752190" cy="1069537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684959"/>
              <a:ext cx="1752190" cy="9183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Добро ДУМ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Доброе сердце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Охранники природы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Волонтеры Победы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Первые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спешат на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помощь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Культура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искусство</a:t>
              </a: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Донорство крови</a:t>
              </a:r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ЗОЖ</a:t>
              </a:r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Медиа</a:t>
              </a:r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Профи</a:t>
              </a:r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533723"/>
              <a:ext cx="1752190" cy="157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A4B4EA"/>
                  </a:solidFill>
                  <a:cs typeface="Arial" pitchFamily="34" charset="0"/>
                </a:rPr>
                <a:t>Марафон </a:t>
              </a:r>
              <a:r>
                <a:rPr lang="ru-RU" altLang="ko-KR" sz="1400" b="1" dirty="0">
                  <a:solidFill>
                    <a:srgbClr val="A4B4EA"/>
                  </a:solidFill>
                  <a:cs typeface="Arial" pitchFamily="34" charset="0"/>
                </a:rPr>
                <a:t>«Команда Добро.СПО»</a:t>
              </a:r>
              <a:endParaRPr lang="ko-KR" altLang="en-US" sz="1400" b="1" dirty="0">
                <a:solidFill>
                  <a:srgbClr val="A4B4EA"/>
                </a:solidFill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528" y="795927"/>
            <a:ext cx="864096" cy="4296211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rgbClr val="A4B4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rgbClr val="A4B4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9632" y="918548"/>
            <a:ext cx="2669776" cy="2520186"/>
            <a:chOff x="496119" y="2455509"/>
            <a:chExt cx="1755794" cy="759532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9723" y="2630669"/>
              <a:ext cx="1752190" cy="5843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образовательная программа для активистов добровольческих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команд: необходимо посетить не менее 70% образовательных тренингов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конкурсная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программа: участие в организации мероприятий различных уровней (учреждение, район, город)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55509"/>
              <a:ext cx="1752190" cy="92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>
                  <a:solidFill>
                    <a:schemeClr val="accent2"/>
                  </a:solidFill>
                  <a:cs typeface="Arial" pitchFamily="34" charset="0"/>
                </a:rPr>
                <a:t>ТОП-15. Доброволец года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1016" y="937769"/>
            <a:ext cx="709121" cy="214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868951" y="795818"/>
            <a:ext cx="864096" cy="4296211"/>
            <a:chOff x="4868951" y="1521472"/>
            <a:chExt cx="864096" cy="1188088"/>
          </a:xfrm>
        </p:grpSpPr>
        <p:grpSp>
          <p:nvGrpSpPr>
            <p:cNvPr id="12" name="Group 11"/>
            <p:cNvGrpSpPr/>
            <p:nvPr/>
          </p:nvGrpSpPr>
          <p:grpSpPr>
            <a:xfrm>
              <a:off x="4868951" y="1521472"/>
              <a:ext cx="864096" cy="1188088"/>
              <a:chOff x="2391994" y="1635646"/>
              <a:chExt cx="805454" cy="1584088"/>
            </a:xfrm>
            <a:solidFill>
              <a:srgbClr val="98DFBB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2391994" y="1635646"/>
                <a:ext cx="805454" cy="792000"/>
              </a:xfrm>
              <a:prstGeom prst="rect">
                <a:avLst/>
              </a:prstGeom>
              <a:solidFill>
                <a:srgbClr val="A4B4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10800000">
                <a:off x="2391994" y="2427734"/>
                <a:ext cx="805454" cy="792000"/>
              </a:xfrm>
              <a:prstGeom prst="triangle">
                <a:avLst>
                  <a:gd name="adj" fmla="val 0"/>
                </a:avLst>
              </a:prstGeom>
              <a:solidFill>
                <a:srgbClr val="A4B4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946439" y="1564220"/>
              <a:ext cx="709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630716" y="27092"/>
            <a:ext cx="628916" cy="576065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rgbClr val="A4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253654" y="4564221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chemeClr val="accent2"/>
                </a:solidFill>
                <a:cs typeface="Arial" pitchFamily="34" charset="0"/>
              </a:rPr>
              <a:t>Награждение </a:t>
            </a:r>
          </a:p>
          <a:p>
            <a:r>
              <a:rPr lang="ru-RU" altLang="ko-KR" sz="1400" b="1" dirty="0" smtClean="0">
                <a:solidFill>
                  <a:schemeClr val="accent2"/>
                </a:solidFill>
                <a:cs typeface="Arial" pitchFamily="34" charset="0"/>
              </a:rPr>
              <a:t>5 декабря 2022 года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6510" y="4564221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chemeClr val="accent2"/>
                </a:solidFill>
                <a:cs typeface="Arial" pitchFamily="34" charset="0"/>
              </a:rPr>
              <a:t>Награждение </a:t>
            </a:r>
          </a:p>
          <a:p>
            <a:r>
              <a:rPr lang="ru-RU" altLang="ko-KR" sz="1400" b="1" dirty="0" smtClean="0">
                <a:solidFill>
                  <a:schemeClr val="accent2"/>
                </a:solidFill>
                <a:cs typeface="Arial" pitchFamily="34" charset="0"/>
              </a:rPr>
              <a:t>Май 2023 года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Конкурсы Студенческих советов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05055" y="918532"/>
            <a:ext cx="2664296" cy="3435889"/>
            <a:chOff x="496119" y="2533723"/>
            <a:chExt cx="1752190" cy="103550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901376"/>
              <a:ext cx="1752190" cy="6678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отборочный этап: сбор команды на базе ГПОУ</a:t>
              </a:r>
            </a:p>
            <a:p>
              <a:pPr>
                <a:lnSpc>
                  <a:spcPct val="150000"/>
                </a:lnSpc>
              </a:pPr>
              <a:endPara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образовательная программа</a:t>
              </a:r>
            </a:p>
            <a:p>
              <a:pPr>
                <a:lnSpc>
                  <a:spcPct val="150000"/>
                </a:lnSpc>
              </a:pPr>
              <a:endPara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конкурсная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программа: решение кейсов командами</a:t>
              </a:r>
              <a:endPara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533723"/>
              <a:ext cx="1752190" cy="352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>
                  <a:solidFill>
                    <a:srgbClr val="9AD3E9"/>
                  </a:solidFill>
                  <a:cs typeface="Arial" pitchFamily="34" charset="0"/>
                </a:rPr>
                <a:t>Открытый городскрй </a:t>
              </a:r>
              <a:r>
                <a:rPr lang="ru-RU" altLang="ko-KR" sz="1400" b="1" dirty="0" smtClean="0">
                  <a:solidFill>
                    <a:srgbClr val="9AD3E9"/>
                  </a:solidFill>
                  <a:cs typeface="Arial" pitchFamily="34" charset="0"/>
                </a:rPr>
                <a:t>конкурс студенческих </a:t>
              </a:r>
              <a:r>
                <a:rPr lang="ru-RU" altLang="ko-KR" sz="1400" b="1" dirty="0">
                  <a:solidFill>
                    <a:srgbClr val="9AD3E9"/>
                  </a:solidFill>
                  <a:cs typeface="Arial" pitchFamily="34" charset="0"/>
                </a:rPr>
                <a:t>советов</a:t>
              </a:r>
            </a:p>
            <a:p>
              <a:r>
                <a:rPr lang="ru-RU" altLang="ko-KR" sz="1400" b="1" dirty="0">
                  <a:solidFill>
                    <a:srgbClr val="9AD3E9"/>
                  </a:solidFill>
                  <a:cs typeface="Arial" pitchFamily="34" charset="0"/>
                </a:rPr>
                <a:t>«Создавай, увлекай, мысли»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528" y="795927"/>
            <a:ext cx="864096" cy="4296211"/>
            <a:chOff x="2391994" y="1635646"/>
            <a:chExt cx="805454" cy="1584088"/>
          </a:xfrm>
          <a:solidFill>
            <a:srgbClr val="9AD3E9"/>
          </a:solidFill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3655" y="918548"/>
            <a:ext cx="2670273" cy="2876856"/>
            <a:chOff x="492188" y="2455509"/>
            <a:chExt cx="1756121" cy="867025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2188" y="2849471"/>
              <a:ext cx="1752190" cy="4730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образовательная программа для активистов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студенческих советов: необходимо посетить не менее 70% образовательных тренингов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конкурсная программа для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активистов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: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реализация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мероприятий и проектов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55509"/>
              <a:ext cx="1752190" cy="41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9AD3E9"/>
                  </a:solidFill>
                  <a:cs typeface="Arial" pitchFamily="34" charset="0"/>
                </a:rPr>
                <a:t>Открытый городской конкурс</a:t>
              </a:r>
            </a:p>
            <a:p>
              <a:r>
                <a:rPr lang="ru-RU" altLang="ko-KR" sz="1400" b="1" dirty="0" smtClean="0">
                  <a:solidFill>
                    <a:srgbClr val="9AD3E9"/>
                  </a:solidFill>
                  <a:cs typeface="Arial" pitchFamily="34" charset="0"/>
                </a:rPr>
                <a:t>лидеров студенческих советов</a:t>
              </a:r>
            </a:p>
            <a:p>
              <a:r>
                <a:rPr lang="ru-RU" altLang="ko-KR" sz="1400" b="1" dirty="0" smtClean="0">
                  <a:solidFill>
                    <a:srgbClr val="9AD3E9"/>
                  </a:solidFill>
                  <a:cs typeface="Arial" pitchFamily="34" charset="0"/>
                </a:rPr>
                <a:t>«Создавай, увлекай, мысли»</a:t>
              </a:r>
              <a:endParaRPr lang="ru-RU" altLang="ko-KR" sz="1400" b="1" dirty="0">
                <a:solidFill>
                  <a:srgbClr val="9AD3E9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1016" y="937769"/>
            <a:ext cx="709121" cy="214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868951" y="795818"/>
            <a:ext cx="864096" cy="4296211"/>
            <a:chOff x="4868951" y="1521472"/>
            <a:chExt cx="864096" cy="1188088"/>
          </a:xfrm>
          <a:solidFill>
            <a:srgbClr val="9AD3E9"/>
          </a:solidFill>
        </p:grpSpPr>
        <p:grpSp>
          <p:nvGrpSpPr>
            <p:cNvPr id="12" name="Group 11"/>
            <p:cNvGrpSpPr/>
            <p:nvPr/>
          </p:nvGrpSpPr>
          <p:grpSpPr>
            <a:xfrm>
              <a:off x="4868951" y="1521472"/>
              <a:ext cx="864096" cy="1188088"/>
              <a:chOff x="2391994" y="1635646"/>
              <a:chExt cx="805454" cy="1584088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2391994" y="1635646"/>
                <a:ext cx="805454" cy="79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10800000">
                <a:off x="2391994" y="2427734"/>
                <a:ext cx="805454" cy="79200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946439" y="1564220"/>
              <a:ext cx="709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630716" y="27092"/>
            <a:ext cx="628916" cy="576065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253654" y="4564221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rgbClr val="9AD3E9"/>
                </a:solidFill>
                <a:cs typeface="Arial" pitchFamily="34" charset="0"/>
              </a:rPr>
              <a:t>Награждение </a:t>
            </a:r>
          </a:p>
          <a:p>
            <a:r>
              <a:rPr lang="ru-RU" altLang="ko-KR" sz="1400" b="1" dirty="0" smtClean="0">
                <a:solidFill>
                  <a:srgbClr val="9AD3E9"/>
                </a:solidFill>
                <a:cs typeface="Arial" pitchFamily="34" charset="0"/>
              </a:rPr>
              <a:t>Январь 2023 года</a:t>
            </a:r>
            <a:endParaRPr lang="ko-KR" altLang="en-US" sz="1400" b="1" dirty="0">
              <a:solidFill>
                <a:srgbClr val="9AD3E9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6510" y="4564221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rgbClr val="9AD3E9"/>
                </a:solidFill>
                <a:cs typeface="Arial" pitchFamily="34" charset="0"/>
              </a:rPr>
              <a:t>Награждение </a:t>
            </a:r>
          </a:p>
          <a:p>
            <a:r>
              <a:rPr lang="ru-RU" altLang="ko-KR" sz="1400" b="1" dirty="0" smtClean="0">
                <a:solidFill>
                  <a:srgbClr val="9AD3E9"/>
                </a:solidFill>
                <a:cs typeface="Arial" pitchFamily="34" charset="0"/>
              </a:rPr>
              <a:t>апрель 2023 года</a:t>
            </a:r>
            <a:endParaRPr lang="ko-KR" altLang="en-US" sz="1400" b="1" dirty="0">
              <a:solidFill>
                <a:srgbClr val="9AD3E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6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6876"/>
            <a:ext cx="9144000" cy="576064"/>
          </a:xfrm>
        </p:spPr>
        <p:txBody>
          <a:bodyPr/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Акция ко Дню </a:t>
            </a:r>
            <a:r>
              <a:rPr lang="ru-RU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профтехобразования</a:t>
            </a:r>
            <a:endParaRPr lang="ru-RU" altLang="ko-K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altLang="ko-KR" sz="2800" dirty="0" smtClean="0"/>
              <a:t>03.10.2022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528" y="1148842"/>
            <a:ext cx="864096" cy="3943296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3655" y="1148842"/>
            <a:ext cx="6483635" cy="2000237"/>
            <a:chOff x="492188" y="2524914"/>
            <a:chExt cx="1755292" cy="602830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2188" y="2849471"/>
              <a:ext cx="1752190" cy="2782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В 15.00 начало мероприятия</a:t>
              </a:r>
            </a:p>
            <a:p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Малая Конюшенная  (</a:t>
              </a:r>
              <a:r>
                <a:rPr lang="ru-RU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метеопавильон</a:t>
              </a:r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 </a:t>
              </a:r>
            </a:p>
            <a:p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«Открытый микрофон» </a:t>
              </a:r>
              <a:endPara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5290" y="2524914"/>
              <a:ext cx="1752190" cy="92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98DFBB"/>
                  </a:solidFill>
                  <a:cs typeface="Arial" pitchFamily="34" charset="0"/>
                </a:rPr>
                <a:t>Уличная акция с участием команд движения</a:t>
              </a:r>
              <a:endParaRPr lang="ru-RU" altLang="ko-KR" sz="1400" b="1" dirty="0">
                <a:solidFill>
                  <a:srgbClr val="98DFBB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1014" y="1135720"/>
            <a:ext cx="709121" cy="214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466411" y="123477"/>
            <a:ext cx="628916" cy="576065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rgbClr val="98D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253654" y="4564221"/>
            <a:ext cx="6472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rgbClr val="98DFBB"/>
                </a:solidFill>
                <a:cs typeface="Arial" pitchFamily="34" charset="0"/>
              </a:rPr>
              <a:t>Награждение апрель 2023 года</a:t>
            </a:r>
            <a:endParaRPr lang="ko-KR" altLang="en-US" sz="1400" b="1" dirty="0">
              <a:solidFill>
                <a:srgbClr val="98DFBB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6876"/>
            <a:ext cx="9144000" cy="576064"/>
          </a:xfrm>
        </p:spPr>
        <p:txBody>
          <a:bodyPr/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 по профилактике</a:t>
            </a:r>
          </a:p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асоциальных явлений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528" y="1148842"/>
            <a:ext cx="864096" cy="3943296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3655" y="1148842"/>
            <a:ext cx="6483635" cy="2831233"/>
            <a:chOff x="492188" y="2524914"/>
            <a:chExt cx="1755292" cy="853275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2188" y="2849471"/>
              <a:ext cx="1752190" cy="528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Участники до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14 апреля 2023 года представляют в Оргкомитет документы, включающие в 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себя: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­программу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образовательного учреждения на 2022/2023 учебный год по профилактике асоциальных явлений</a:t>
              </a: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;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­отчеты </a:t>
              </a:r>
              <a:r>
                <a:rPr lang="ru-R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 мероприятиях, проводимых в рамках программы по профилактике асоциальных явлений в молодежной среде 2022/2023 учебный год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5290" y="2524914"/>
              <a:ext cx="1752190" cy="157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98DFBB"/>
                  </a:solidFill>
                  <a:cs typeface="Arial" pitchFamily="34" charset="0"/>
                </a:rPr>
                <a:t>Конкурс </a:t>
              </a:r>
              <a:r>
                <a:rPr lang="ru-RU" altLang="ko-KR" sz="1400" b="1" dirty="0">
                  <a:solidFill>
                    <a:srgbClr val="98DFBB"/>
                  </a:solidFill>
                  <a:cs typeface="Arial" pitchFamily="34" charset="0"/>
                </a:rPr>
                <a:t>на лучшую организацию работы </a:t>
              </a:r>
            </a:p>
            <a:p>
              <a:r>
                <a:rPr lang="ru-RU" altLang="ko-KR" sz="1400" b="1" dirty="0">
                  <a:solidFill>
                    <a:srgbClr val="98DFBB"/>
                  </a:solidFill>
                  <a:cs typeface="Arial" pitchFamily="34" charset="0"/>
                </a:rPr>
                <a:t>по профилактике асоциальных явлений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1014" y="1135720"/>
            <a:ext cx="709121" cy="214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466411" y="123477"/>
            <a:ext cx="628916" cy="576065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rgbClr val="98D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253654" y="4564221"/>
            <a:ext cx="6472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 smtClean="0">
                <a:solidFill>
                  <a:srgbClr val="98DFBB"/>
                </a:solidFill>
                <a:cs typeface="Arial" pitchFamily="34" charset="0"/>
              </a:rPr>
              <a:t>Награждение апрель 2023 года</a:t>
            </a:r>
            <a:endParaRPr lang="ko-KR" altLang="en-US" sz="1400" b="1" dirty="0">
              <a:solidFill>
                <a:srgbClr val="98DFBB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ru-RU" altLang="ko-KR" dirty="0" smtClean="0"/>
              <a:t>12-14 октября 2022 года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87574"/>
            <a:ext cx="9144000" cy="288032"/>
          </a:xfrm>
        </p:spPr>
        <p:txBody>
          <a:bodyPr/>
          <a:lstStyle/>
          <a:p>
            <a:pPr lvl="0"/>
            <a:r>
              <a:rPr lang="ru-RU" altLang="ko-KR" b="1" dirty="0" smtClean="0"/>
              <a:t>Городской образовательный проект</a:t>
            </a:r>
          </a:p>
          <a:p>
            <a:pPr lvl="0"/>
            <a:r>
              <a:rPr lang="ru-RU" altLang="ko-KR" b="1" dirty="0" smtClean="0"/>
              <a:t>«Обучение </a:t>
            </a:r>
            <a:r>
              <a:rPr lang="ru-RU" altLang="ko-KR" b="1" dirty="0"/>
              <a:t>специалистов, работающих с добровольцами, </a:t>
            </a:r>
            <a:endParaRPr lang="ru-RU" altLang="ko-KR" b="1" dirty="0" smtClean="0"/>
          </a:p>
          <a:p>
            <a:pPr lvl="0"/>
            <a:r>
              <a:rPr lang="ru-RU" altLang="ko-KR" b="1" dirty="0" smtClean="0"/>
              <a:t>методикам </a:t>
            </a:r>
            <a:r>
              <a:rPr lang="ru-RU" altLang="ko-KR" b="1" dirty="0"/>
              <a:t>профилактики асоциальных явлений в молодежной среде»</a:t>
            </a:r>
            <a:endParaRPr lang="en-US" altLang="ko-K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229757" y="2705809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3282891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4860032" y="4338274"/>
            <a:ext cx="432067" cy="43567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Heart 38">
            <a:extLst>
              <a:ext uri="{FF2B5EF4-FFF2-40B4-BE49-F238E27FC236}">
                <a16:creationId xmlns:a16="http://schemas.microsoft.com/office/drawing/2014/main" id="{85B44B9B-0491-4A43-8C1B-1B7A8359BC36}"/>
              </a:ext>
            </a:extLst>
          </p:cNvPr>
          <p:cNvSpPr/>
          <p:nvPr/>
        </p:nvSpPr>
        <p:spPr>
          <a:xfrm>
            <a:off x="3809357" y="4314858"/>
            <a:ext cx="382181" cy="382181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04455" y="4069356"/>
            <a:ext cx="259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 координаторов добровольческих команд и студенческих советов ГПОУ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9795" y="4050708"/>
            <a:ext cx="259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Совместное создание </a:t>
            </a:r>
          </a:p>
          <a:p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Карты мероприятий для всех ГПОУ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2069435"/>
            <a:ext cx="2592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Образовательная программа</a:t>
            </a:r>
            <a:endParaRPr lang="ru-RU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 Российскоим союзом молодежи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3745"/>
            <a:ext cx="1295938" cy="52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1131590"/>
            <a:ext cx="1872208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  <a:endParaRPr lang="ru-RU" sz="1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6" name="Picture 2" descr="http://qrcoder.ru/code/?https%3A%2F%2Ft.me%2F%2BlwXIsLF8K045OWMy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781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311</Words>
  <Application>Microsoft Office PowerPoint</Application>
  <PresentationFormat>Экран (16:9)</PresentationFormat>
  <Paragraphs>75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Arial Unicode MS</vt:lpstr>
      <vt:lpstr>Cover and End Slide Master</vt:lpstr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86</cp:revision>
  <dcterms:created xsi:type="dcterms:W3CDTF">2016-12-05T23:26:54Z</dcterms:created>
  <dcterms:modified xsi:type="dcterms:W3CDTF">2022-09-08T08:05:03Z</dcterms:modified>
</cp:coreProperties>
</file>